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92" r:id="rId2"/>
    <p:sldId id="293" r:id="rId3"/>
    <p:sldId id="294" r:id="rId4"/>
    <p:sldId id="295" r:id="rId5"/>
    <p:sldId id="296" r:id="rId6"/>
    <p:sldId id="298" r:id="rId7"/>
    <p:sldId id="300" r:id="rId8"/>
    <p:sldId id="297" r:id="rId9"/>
    <p:sldId id="299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  <p:embeddedFont>
      <p:font typeface="Cambria Math" panose="02040503050406030204" pitchFamily="18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g/JqYH/Fp1ByKJpB3e7TLNkOQr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7391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4896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2790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3986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79415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3321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0809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47362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4960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8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50" b="1" i="0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123444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413747" y="481583"/>
            <a:ext cx="1680972" cy="252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335511" y="419100"/>
            <a:ext cx="426720" cy="3398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7"/>
          <p:cNvSpPr txBox="1">
            <a:spLocks noGrp="1"/>
          </p:cNvSpPr>
          <p:nvPr>
            <p:ph type="title"/>
          </p:nvPr>
        </p:nvSpPr>
        <p:spPr>
          <a:xfrm>
            <a:off x="439318" y="430783"/>
            <a:ext cx="5157470" cy="35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50" b="1" i="0" u="none" strike="noStrike" cap="none">
                <a:solidFill>
                  <a:srgbClr val="222C6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440537" y="1191869"/>
            <a:ext cx="10939145" cy="226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ftr" idx="11"/>
          </p:nvPr>
        </p:nvSpPr>
        <p:spPr>
          <a:xfrm>
            <a:off x="440537" y="6436724"/>
            <a:ext cx="2894329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204" cy="19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C5C5C5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6" name="Google Shape;66;p3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439318" y="430783"/>
                <a:ext cx="8546062" cy="374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2050" rIns="0" bIns="0" anchor="t" anchorCtr="0">
                <a:spAutoFit/>
              </a:bodyPr>
              <a:lstStyle/>
              <a:p>
                <a:pPr marL="12700" lvl="0">
                  <a:buClr>
                    <a:schemeClr val="dk1"/>
                  </a:buClr>
                </a:pPr>
                <a:r>
                  <a:rPr lang="en-US" dirty="0" smtClean="0"/>
                  <a:t>1° </a:t>
                </a:r>
                <a:r>
                  <a:rPr lang="en-US" dirty="0" err="1" smtClean="0"/>
                  <a:t>Etapa</a:t>
                </a:r>
                <a:r>
                  <a:rPr lang="en-US" dirty="0" smtClean="0"/>
                  <a:t> - </a:t>
                </a:r>
                <a:r>
                  <a:rPr lang="en-US" dirty="0"/>
                  <a:t>Determinar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b>
                        <m:r>
                          <a:rPr lang="pt-BR">
                            <a:latin typeface="Cambria Math" panose="02040503050406030204" pitchFamily="18" charset="0"/>
                          </a:rPr>
                          <m:t>𝐛𝐫𝐚𝐠𝐠</m:t>
                        </m:r>
                      </m:sub>
                    </m:sSub>
                  </m:oMath>
                </a14:m>
                <a:r>
                  <a:rPr lang="pt-BR" dirty="0" smtClean="0"/>
                  <a:t>.</a:t>
                </a:r>
                <a:endParaRPr dirty="0"/>
              </a:p>
            </p:txBody>
          </p:sp>
        </mc:Choice>
        <mc:Fallback>
          <p:sp>
            <p:nvSpPr>
              <p:cNvPr id="66" name="Google Shape;66;p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39318" y="430783"/>
                <a:ext cx="8546062" cy="374511"/>
              </a:xfrm>
              <a:prstGeom prst="rect">
                <a:avLst/>
              </a:prstGeom>
              <a:blipFill>
                <a:blip r:embed="rId3"/>
                <a:stretch>
                  <a:fillRect l="-1783" t="-22951" b="-3278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Google Shape;65;p3"/>
              <p:cNvSpPr txBox="1"/>
              <p:nvPr/>
            </p:nvSpPr>
            <p:spPr>
              <a:xfrm>
                <a:off x="439318" y="783850"/>
                <a:ext cx="11069100" cy="12004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Grade de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bragg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feita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em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SOI;</a:t>
                </a:r>
              </a:p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/>
                    <a:ea typeface="Verdana"/>
                    <a:cs typeface="Verdana"/>
                    <a:sym typeface="Verdana"/>
                  </a:rPr>
                  <a:t>Espessura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 de 220 nm;</a:t>
                </a:r>
                <a:endParaRPr lang="en-US" sz="1600" dirty="0"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355600" lvl="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latin typeface="Verdana"/>
                    <a:ea typeface="Verdana"/>
                    <a:cs typeface="Verdana"/>
                    <a:sym typeface="Verdana"/>
                  </a:rPr>
                  <a:t>Largura</a:t>
                </a:r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 de 500 nm com um </a:t>
                </a:r>
                <a14:m>
                  <m:oMath xmlns:m="http://schemas.openxmlformats.org/officeDocument/2006/math">
                    <m:r>
                      <a:rPr lang="pt-BR" sz="1600" i="1">
                        <a:latin typeface="Cambria Math" panose="02040503050406030204" pitchFamily="18" charset="0"/>
                        <a:ea typeface="Verdana"/>
                        <a:cs typeface="Verdana"/>
                        <a:sym typeface="Verdana"/>
                      </a:rPr>
                      <m:t>𝛿</m:t>
                    </m:r>
                  </m:oMath>
                </a14:m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=20 </a:t>
                </a:r>
                <a:r>
                  <a:rPr lang="en-US" sz="1600" dirty="0" smtClean="0">
                    <a:latin typeface="Verdana"/>
                    <a:ea typeface="Verdana"/>
                    <a:cs typeface="Verdana"/>
                    <a:sym typeface="Verdana"/>
                  </a:rPr>
                  <a:t>nm</a:t>
                </a:r>
                <a:r>
                  <a:rPr lang="en-US" sz="1600" dirty="0">
                    <a:latin typeface="Verdana"/>
                    <a:ea typeface="Verdana"/>
                    <a:cs typeface="Verdana"/>
                    <a:sym typeface="Verdana"/>
                  </a:rPr>
                  <a:t>;</a:t>
                </a:r>
                <a:endParaRPr lang="en-US" sz="1600" dirty="0" smtClean="0"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marL="355600" indent="-34290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pt-BR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Para comprimento de onda de ressonância em 1530 </a:t>
                </a:r>
                <a:r>
                  <a:rPr lang="pt-BR" sz="1600" dirty="0" err="1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nm</a:t>
                </a:r>
                <a:r>
                  <a:rPr lang="pt-BR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, foi achado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1600" i="1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pt-BR" sz="1600" b="0" i="0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Λ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pt-BR" sz="160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bragg</m:t>
                        </m:r>
                      </m:sub>
                    </m:sSub>
                  </m:oMath>
                </a14:m>
                <a:r>
                  <a:rPr lang="en-US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= 315,64 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nm</a:t>
                </a:r>
                <a:r>
                  <a:rPr lang="en-US" sz="1600" dirty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.</a:t>
                </a:r>
                <a:endParaRPr lang="en-US" sz="1600" dirty="0"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mc:Choice>
        <mc:Fallback>
          <p:sp>
            <p:nvSpPr>
              <p:cNvPr id="10" name="Google Shape;65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18" y="783850"/>
                <a:ext cx="11069100" cy="1200457"/>
              </a:xfrm>
              <a:prstGeom prst="rect">
                <a:avLst/>
              </a:prstGeom>
              <a:blipFill>
                <a:blip r:embed="rId4"/>
                <a:stretch>
                  <a:fillRect l="-1211" b="-964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3353" y="2230528"/>
            <a:ext cx="2371659" cy="4531721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 flipV="1">
            <a:off x="4791016" y="3658862"/>
            <a:ext cx="92729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ixaDeTexto 10"/>
              <p:cNvSpPr txBox="1"/>
              <p:nvPr/>
            </p:nvSpPr>
            <p:spPr>
              <a:xfrm>
                <a:off x="4849840" y="3330759"/>
                <a:ext cx="868469" cy="328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bragg</m:t>
                          </m:r>
                        </m:sub>
                      </m:sSub>
                    </m:oMath>
                  </m:oMathPara>
                </a14:m>
                <a:endParaRPr lang="pt-BR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1" name="CaixaDeTexto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9840" y="3330759"/>
                <a:ext cx="868469" cy="328103"/>
              </a:xfrm>
              <a:prstGeom prst="rect">
                <a:avLst/>
              </a:prstGeom>
              <a:blipFill>
                <a:blip r:embed="rId6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onector de Seta Reta 11"/>
          <p:cNvCxnSpPr/>
          <p:nvPr/>
        </p:nvCxnSpPr>
        <p:spPr>
          <a:xfrm>
            <a:off x="4785911" y="5317888"/>
            <a:ext cx="49816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ixaDeTexto 12"/>
              <p:cNvSpPr txBox="1"/>
              <p:nvPr/>
            </p:nvSpPr>
            <p:spPr>
              <a:xfrm>
                <a:off x="4650120" y="5317888"/>
                <a:ext cx="868469" cy="4375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pt-BR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bragg</m:t>
                              </m:r>
                            </m:sub>
                          </m:sSub>
                        </m:num>
                        <m:den>
                          <m:r>
                            <a:rPr lang="pt-BR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3" name="CaixaDeTexto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0120" y="5317888"/>
                <a:ext cx="868469" cy="437556"/>
              </a:xfrm>
              <a:prstGeom prst="rect">
                <a:avLst/>
              </a:prstGeom>
              <a:blipFill>
                <a:blip r:embed="rId7"/>
                <a:stretch>
                  <a:fillRect t="-80556" r="-57746" b="-141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278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34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2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</a:t>
            </a:r>
            <a:r>
              <a:rPr lang="pt-BR" dirty="0" smtClean="0"/>
              <a:t>Variação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39318" y="783850"/>
            <a:ext cx="11069100" cy="93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355600" lvl="0" indent="-342900" algn="just">
              <a:buSzPts val="2000"/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Pelo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i="1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EME solver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foi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as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transmissões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para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cada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variação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de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temperatura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considerando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o 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período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da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igual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 150;</a:t>
            </a:r>
          </a:p>
          <a:p>
            <a:pPr marL="355600" lvl="0" indent="-342900" algn="just">
              <a:buSzPts val="2000"/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Temperaturas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de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simulação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consideradas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iguais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 25°C a 75°C,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em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11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passos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iguais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.</a:t>
            </a:r>
            <a:endParaRPr lang="en-US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669" y="1914966"/>
            <a:ext cx="4331438" cy="4338735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32" y="2092207"/>
            <a:ext cx="4161494" cy="41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3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343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3º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Variação de </a:t>
            </a:r>
            <a:r>
              <a:rPr lang="pt-BR" i="1" dirty="0" err="1" smtClean="0"/>
              <a:t>Strain</a:t>
            </a:r>
            <a:r>
              <a:rPr lang="pt-BR" dirty="0" smtClean="0"/>
              <a:t> (S).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Google Shape;65;p3"/>
              <p:cNvSpPr txBox="1"/>
              <p:nvPr/>
            </p:nvSpPr>
            <p:spPr>
              <a:xfrm>
                <a:off x="439318" y="783850"/>
                <a:ext cx="11069100" cy="14234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190500" rIns="0" bIns="0" anchor="t" anchorCtr="0">
                <a:spAutoFit/>
              </a:bodyPr>
              <a:lstStyle/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pt-BR" sz="1600" b="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Para poder simular o efeito de compressão e extensão, foi tomada por base a seguinte equação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:</a:t>
                </a:r>
              </a:p>
              <a:p>
                <a:pPr marL="12700" lvl="0" algn="just">
                  <a:buSzPts val="2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b="0" i="1" smtClean="0"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/>
                          <a:sym typeface="Verdana"/>
                        </a:rPr>
                        <m:t>𝑙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/>
                          <a:sym typeface="Verdana"/>
                        </a:rPr>
                        <m:t>=</m:t>
                      </m:r>
                      <m:sSub>
                        <m:sSubPr>
                          <m:ctrlP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</m:ctrlPr>
                        </m:sSubPr>
                        <m:e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𝑙</m:t>
                          </m:r>
                        </m:e>
                        <m:sub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</m:ctrlPr>
                        </m:dPr>
                        <m:e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1+</m:t>
                          </m:r>
                          <m:r>
                            <a:rPr lang="pt-BR" sz="1600" b="0" i="1" smtClean="0">
                              <a:latin typeface="Cambria Math" panose="02040503050406030204" pitchFamily="18" charset="0"/>
                              <a:ea typeface="Verdana" panose="020B0604030504040204" pitchFamily="34" charset="0"/>
                              <a:cs typeface="Verdana"/>
                              <a:sym typeface="Verdana"/>
                            </a:rPr>
                            <m:t>𝑆</m:t>
                          </m:r>
                        </m:e>
                      </m:d>
                    </m:oMath>
                  </m:oMathPara>
                </a14:m>
                <a:endParaRPr lang="pt-BR" sz="1600" b="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Onde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</m:ctrlPr>
                      </m:sSubPr>
                      <m:e>
                        <m: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𝑙</m:t>
                        </m:r>
                      </m:e>
                      <m:sub>
                        <m:r>
                          <a:rPr lang="pt-BR" sz="1600" b="0" i="1" smtClean="0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/>
                            <a:sym typeface="Verdana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é o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comprimento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sem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deformação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e 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as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deformações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aplicadas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;</a:t>
                </a: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Cada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dimensão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foi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multiplicada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por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um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fator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de (1+S);</a:t>
                </a:r>
              </a:p>
              <a:p>
                <a:pPr marL="298450" lvl="0" indent="-285750" algn="just">
                  <a:buSzPts val="2000"/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S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foi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variado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de 0 a 2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milistrain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,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em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11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passos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 </a:t>
                </a:r>
                <a:r>
                  <a:rPr lang="en-US" sz="1600" dirty="0" err="1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iguais</a:t>
                </a:r>
                <a:r>
                  <a:rPr lang="en-US" sz="1600" dirty="0" smtClean="0"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rPr>
                  <a:t>.</a:t>
                </a:r>
                <a:endPara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</mc:Choice>
        <mc:Fallback>
          <p:sp>
            <p:nvSpPr>
              <p:cNvPr id="10" name="Google Shape;65;p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318" y="783850"/>
                <a:ext cx="11069100" cy="1423467"/>
              </a:xfrm>
              <a:prstGeom prst="rect">
                <a:avLst/>
              </a:prstGeom>
              <a:blipFill>
                <a:blip r:embed="rId3"/>
                <a:stretch>
                  <a:fillRect l="-1211" b="-103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65" y="2373712"/>
            <a:ext cx="4376058" cy="437605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824" y="2217357"/>
            <a:ext cx="4527840" cy="453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9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4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40402" y="1104670"/>
            <a:ext cx="11069100" cy="511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No </a:t>
            </a:r>
            <a:r>
              <a:rPr lang="pt-BR" sz="1600" b="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Interconnect</a:t>
            </a: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, foi gerado o seguinte ambiente de simulação: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12700" lvl="0" algn="just">
              <a:buSzPts val="2000"/>
            </a:pPr>
            <a:endParaRPr lang="pt-BR" sz="16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laser superior foi fixado no comprimento de onda de ressonância considerando temperatura ambiente (25°C), já o laser inferior foi fixado no comprimento de onda de ressonância para a máxima variação (75°C), dessa forma obtendo a potência para cada excitação do laser, para cada variação de temperatura;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Posteriormente um filtro foi centrado nos mesmos comprimentos de onda de excitação do laser.</a:t>
            </a:r>
            <a:endParaRPr lang="en-US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54" y="1690249"/>
            <a:ext cx="10913148" cy="324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72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4º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17" y="1332559"/>
            <a:ext cx="5281537" cy="5290434"/>
          </a:xfrm>
          <a:prstGeom prst="rect">
            <a:avLst/>
          </a:prstGeom>
        </p:spPr>
      </p:pic>
      <p:cxnSp>
        <p:nvCxnSpPr>
          <p:cNvPr id="3" name="Conector reto 2"/>
          <p:cNvCxnSpPr/>
          <p:nvPr/>
        </p:nvCxnSpPr>
        <p:spPr>
          <a:xfrm flipH="1">
            <a:off x="2808515" y="1586205"/>
            <a:ext cx="0" cy="4716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 flipH="1">
            <a:off x="3567405" y="1586205"/>
            <a:ext cx="0" cy="4716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854" y="1326164"/>
            <a:ext cx="5406294" cy="541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65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 smtClean="0"/>
              <a:t>4º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temperatura.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293" y="1104670"/>
            <a:ext cx="5747525" cy="575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5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deformação.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0" name="Google Shape;65;p3"/>
          <p:cNvSpPr txBox="1"/>
          <p:nvPr/>
        </p:nvSpPr>
        <p:spPr>
          <a:xfrm>
            <a:off x="440402" y="1104670"/>
            <a:ext cx="11069100" cy="142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0500" rIns="0" bIns="0" anchor="t" anchorCtr="0">
            <a:spAutoFit/>
          </a:bodyPr>
          <a:lstStyle/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b="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Para o mesmo ambiente de simulação, </a:t>
            </a: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o laser superior foi fixado no comprimento de onda de ressonância considerando deformação nula (S = 0), já o laser inferior foi fixado no comprimento de onda de ressonância para a máxima variação (75°C), dessa forma obtendo a potência para cada excitação do laser, para cada variação de temperatura;</a:t>
            </a:r>
          </a:p>
          <a:p>
            <a:pPr marL="298450" lvl="0" indent="-285750" algn="just">
              <a:buSzPts val="2000"/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Posteriormente um filtro foi centrado nos mesmos comprimentos de onda de excitação do laser.</a:t>
            </a:r>
            <a:endParaRPr lang="en-US" sz="1600" dirty="0" smtClean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4508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4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deformação.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16" y="1332558"/>
            <a:ext cx="5285097" cy="5290435"/>
          </a:xfrm>
          <a:prstGeom prst="rect">
            <a:avLst/>
          </a:prstGeom>
        </p:spPr>
      </p:pic>
      <p:cxnSp>
        <p:nvCxnSpPr>
          <p:cNvPr id="14" name="Conector reto 13"/>
          <p:cNvCxnSpPr/>
          <p:nvPr/>
        </p:nvCxnSpPr>
        <p:spPr>
          <a:xfrm flipH="1">
            <a:off x="2920482" y="1586205"/>
            <a:ext cx="0" cy="4716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>
          <a:xfrm flipH="1">
            <a:off x="3819332" y="1586205"/>
            <a:ext cx="0" cy="471600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672" y="1332558"/>
            <a:ext cx="5301731" cy="530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0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39317" y="430783"/>
            <a:ext cx="8816649" cy="6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>
              <a:buClr>
                <a:schemeClr val="dk1"/>
              </a:buClr>
            </a:pPr>
            <a:r>
              <a:rPr lang="en-US" dirty="0"/>
              <a:t>4</a:t>
            </a:r>
            <a:r>
              <a:rPr lang="en-US" dirty="0" smtClean="0"/>
              <a:t>º </a:t>
            </a:r>
            <a:r>
              <a:rPr lang="en-US" dirty="0" err="1" smtClean="0"/>
              <a:t>Etapa</a:t>
            </a:r>
            <a:r>
              <a:rPr lang="en-US" dirty="0" smtClean="0"/>
              <a:t> – </a:t>
            </a:r>
            <a:r>
              <a:rPr lang="pt-BR" dirty="0" smtClean="0"/>
              <a:t>Análise de potência para variações de deformação.</a:t>
            </a:r>
            <a:endParaRPr dirty="0"/>
          </a:p>
        </p:txBody>
      </p:sp>
      <p:sp>
        <p:nvSpPr>
          <p:cNvPr id="68" name="Google Shape;68;p3"/>
          <p:cNvSpPr txBox="1">
            <a:spLocks noGrp="1"/>
          </p:cNvSpPr>
          <p:nvPr>
            <p:ph type="sldNum" idx="12"/>
          </p:nvPr>
        </p:nvSpPr>
        <p:spPr>
          <a:xfrm>
            <a:off x="11509502" y="6453793"/>
            <a:ext cx="243300" cy="169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530" y="1104670"/>
            <a:ext cx="5658667" cy="566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347</Words>
  <Application>Microsoft Office PowerPoint</Application>
  <PresentationFormat>Widescreen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Verdana</vt:lpstr>
      <vt:lpstr>Cambria Math</vt:lpstr>
      <vt:lpstr>Office Theme</vt:lpstr>
      <vt:lpstr>1° Etapa - Determinar W_bragg.</vt:lpstr>
      <vt:lpstr>2º Etapa –Variação de Temperatura.</vt:lpstr>
      <vt:lpstr>3º Etapa – Variação de Strain (S).</vt:lpstr>
      <vt:lpstr>4º Etapa – Análise de potência para variações de temperatura.</vt:lpstr>
      <vt:lpstr>4º Etapa – Análise de potência para variações de temperatura.</vt:lpstr>
      <vt:lpstr>4º Etapa – Análise de potência para variações de temperatura.</vt:lpstr>
      <vt:lpstr>5º Etapa – Análise de potência para variações de deformação.</vt:lpstr>
      <vt:lpstr>4º Etapa – Análise de potência para variações de deformação.</vt:lpstr>
      <vt:lpstr>4º Etapa – Análise de potência para variações de deformação.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Circuitos Fotônicos em Silício</dc:title>
  <dc:creator>Erick Cândido Sousa</dc:creator>
  <cp:lastModifiedBy>Erick Cândido Sousa</cp:lastModifiedBy>
  <cp:revision>48</cp:revision>
  <dcterms:modified xsi:type="dcterms:W3CDTF">2025-08-21T06:53:51Z</dcterms:modified>
</cp:coreProperties>
</file>